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0" r:id="rId3"/>
    <p:sldId id="261" r:id="rId4"/>
    <p:sldId id="256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35676C-10CA-452C-A0DE-461FD34BB724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B1CB91B-DB92-4384-A4AA-483EB6DA8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5323C5-1AE6-44CE-B272-22528E0F37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8195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67238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222760-D761-481B-9BE2-39F3B1E221E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9219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67238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4988"/>
            <a:ext cx="5029200" cy="41132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026696-27EE-4F80-ABF0-7A42EEE78F1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0243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67238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4988"/>
            <a:ext cx="5026025" cy="41132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6FBB-0DEB-4ABE-860D-EF7741D8471A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44BE6-B923-4CF8-BBD6-BCA32DF96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231C-A647-47E7-BD57-B75D4A1B169C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AC261-E05D-49C9-8090-E853D1F0E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1B9FE-3D3C-4D05-B950-7373E0CA2A1E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6237-D226-48CE-A5B8-FF7DD1B45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-77788"/>
            <a:ext cx="8316913" cy="5792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69C7C-5B93-451C-AAFF-A37B509CC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90F30-A6BB-4CF5-83E3-4FAC6AFFAFBB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5E758-0DFF-48DC-9B45-FB8836562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AFF39-BD65-4BBC-ABCE-582C7789D584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A3FB4-E155-4029-B071-06C3B67D7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58FF-188E-4239-B038-DD489D275F80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E56BC-EDFE-49AB-8E6B-2F4DAC974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9DBDE-D118-4284-8338-E934269E3E14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C1646-2EA0-4533-9DCB-DDC6117E5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D3B62-FB39-4AB0-BB7A-04C7F38106E6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E5078-5A36-4292-899D-47A56941C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CF033-150F-4D2D-875D-10FFC0807B7C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9EBB-B8DC-4651-88B4-7DC3FD3CA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FFED-1B00-4AE1-8932-B73C3349112B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1F638-198A-4A58-A277-419C08E77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0E047-684D-422D-A711-8DD59B0D7F16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2D87-249E-477E-8704-732C18903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7C5143-6B26-47A6-852E-2B3F84FD07D8}" type="datetimeFigureOut">
              <a:rPr lang="en-US"/>
              <a:pPr>
                <a:defRPr/>
              </a:pPr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B14F17-7DE1-4781-B0A7-759F4FDF1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99B265AB-2778-4F64-BF46-9BDB20ED64B2}" type="slidenum">
              <a:rPr lang="en-US"/>
              <a:pPr algn="l">
                <a:defRPr/>
              </a:pPr>
              <a:t>1</a:t>
            </a:fld>
            <a:endParaRPr lang="en-US"/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-241300" y="-188913"/>
            <a:ext cx="9667875" cy="7046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2292739" name="Group 3"/>
          <p:cNvGraphicFramePr>
            <a:graphicFrameLocks noGrp="1"/>
          </p:cNvGraphicFramePr>
          <p:nvPr>
            <p:ph idx="1"/>
          </p:nvPr>
        </p:nvGraphicFramePr>
        <p:xfrm>
          <a:off x="-166688" y="836613"/>
          <a:ext cx="9439276" cy="5844159"/>
        </p:xfrm>
        <a:graphic>
          <a:graphicData uri="http://schemas.openxmlformats.org/drawingml/2006/table">
            <a:tbl>
              <a:tblPr/>
              <a:tblGrid>
                <a:gridCol w="1055688"/>
                <a:gridCol w="892175"/>
                <a:gridCol w="1241425"/>
                <a:gridCol w="5018088"/>
                <a:gridCol w="1231900"/>
              </a:tblGrid>
              <a:tr h="935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Vision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Area of Focus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Success Metrics*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* All success metrics to be completed by Spring ’08.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Commitments to Action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Status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</a:tr>
              <a:tr h="77311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Provide access to quality and efficient programs and services to ensure student success.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Access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Grow enrollment by 5%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Aggressively market/outreach to prospective students.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Strengthen high school collaboration by articulating &amp; developing programs to support students educational goals.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Collect data on students from immigrant, low-income, and other underrepresented groups by August, 2007.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Completed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86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Curriculum and Programs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Expand curriculum &amp; programs by 10%.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Increase certificate/degree distance ed. courses by 25% 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Develop non-credit/community ed. programs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Review established timeline and conduct comprehensive program reviews in every academic discipline and student services area according to the prescribed timeline.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Streamline curriculum committee process by incorporating more electronic procedures, proactive workshops &amp; training on course outline development, and state regulations.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Create plan to develop additional vocational /workforce programs, seek grants to support programs (i.e. SB 70)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Analyze and clearly define existing mini-certificate programs and link with student success.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Assess current distance education courses leading to a full certificate/degree program. Develop plans for expansion.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Review and revise campus technology plans and train faculty in distance education technology such as WebCT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Completed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Services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Increase degree completion /transfers by 5%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Increase retention /completion rate 10% 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Decrease students on probation by 10%)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Provide students with opportunities to engage in a vibrant and active campus life.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Improve current and develop new intervention programs designed to help students succeed.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Develop comprehensive Learning Resource Center to assist student needs.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Create 1 new transfer agreement and launch promotional campaign on transfer agreements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Ensure faculty and staff have accessible data tracking tools.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Completed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6" name="Rectangle 28"/>
          <p:cNvSpPr>
            <a:spLocks noChangeArrowheads="1"/>
          </p:cNvSpPr>
          <p:nvPr/>
        </p:nvSpPr>
        <p:spPr bwMode="auto">
          <a:xfrm>
            <a:off x="304800" y="250825"/>
            <a:ext cx="84169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en-US" sz="3200">
                <a:solidFill>
                  <a:srgbClr val="333333"/>
                </a:solidFill>
                <a:latin typeface="Trebuchet MS" pitchFamily="34" charset="0"/>
              </a:rPr>
              <a:t>Student Centered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BB37FD77-2177-4214-86CC-28A3F51849A2}" type="slidenum">
              <a:rPr lang="en-US"/>
              <a:pPr algn="l">
                <a:defRPr/>
              </a:pPr>
              <a:t>2</a:t>
            </a:fld>
            <a:endParaRPr lang="en-US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1063625"/>
            <a:ext cx="9144000" cy="5794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2280451" name="Group 3"/>
          <p:cNvGraphicFramePr>
            <a:graphicFrameLocks noGrp="1"/>
          </p:cNvGraphicFramePr>
          <p:nvPr>
            <p:ph idx="1"/>
          </p:nvPr>
        </p:nvGraphicFramePr>
        <p:xfrm>
          <a:off x="0" y="833438"/>
          <a:ext cx="9076270" cy="5830236"/>
        </p:xfrm>
        <a:graphic>
          <a:graphicData uri="http://schemas.openxmlformats.org/drawingml/2006/table">
            <a:tbl>
              <a:tblPr/>
              <a:tblGrid>
                <a:gridCol w="1021976"/>
                <a:gridCol w="1089212"/>
                <a:gridCol w="1183341"/>
                <a:gridCol w="4410636"/>
                <a:gridCol w="1371105"/>
              </a:tblGrid>
              <a:tr h="552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Vision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Area of Focus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Success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Metrics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Commitments to Action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</a:tr>
              <a:tr h="1709339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Transform college image and enhance Partnerships with community, business, and educational  institutions.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Visibility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Increase community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participation by 25%.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Establish baseline data for community participation.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Conduct faculty &amp; staff survey to assess degree of community involvement.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Develop and support a comprehensive and fully integrated marketing plan.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Hire and provide support to a full time webmaster.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Create an EVC information section in the 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Evergreen Times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, The Villager &amp; local high school newspapers.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Increase community participation in (regularly scheduled) campus events and advisory boards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No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No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Completed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Completed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Completed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Completed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92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Develop Strategic Partner-ships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Create 8-10 new joint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partnerships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Expand strategic partnerships with major industry clusters, Economic Development Agencies and the region’s Small Business Development Center.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Initiate 3 new K-12 vocational  ed. partnerships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Identify partners for University Center at EVC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Partner with religious &amp; community organizations to develop offsite educational programs and services.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Negotiate with VTA regarding adequate/improved bus service and direct routes for EVC students .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Progress/No Progress                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27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Bring College to the Community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Establish 3-5 new off-site services &amp; programs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(2-3 targeted to immigrant population)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Conduct community needs assessment survey by population segments to include senior homes, churches, 40+, immigrant groups, lifelong learners.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Launch offsite classes - credit/no credit offerings (@senior centers, high schools, community centers, churches, etc.) and establish locations to offer offsite registration and college services.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Progress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0" name="Rectangle 28"/>
          <p:cNvSpPr>
            <a:spLocks noChangeArrowheads="1"/>
          </p:cNvSpPr>
          <p:nvPr/>
        </p:nvSpPr>
        <p:spPr bwMode="auto">
          <a:xfrm>
            <a:off x="201613" y="147638"/>
            <a:ext cx="84169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en-US" sz="3200">
                <a:solidFill>
                  <a:srgbClr val="333333"/>
                </a:solidFill>
                <a:latin typeface="Trebuchet MS" pitchFamily="34" charset="0"/>
              </a:rPr>
              <a:t>Community Engagement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7B2FD7-8A6B-4B25-90AE-BF0B7349E27B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-282575" y="0"/>
            <a:ext cx="9694863" cy="68437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28600" y="104775"/>
            <a:ext cx="84169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en-US" sz="3200">
                <a:solidFill>
                  <a:srgbClr val="333333"/>
                </a:solidFill>
                <a:latin typeface="Trebuchet MS" pitchFamily="34" charset="0"/>
              </a:rPr>
              <a:t>Organizational </a:t>
            </a:r>
            <a:r>
              <a:rPr lang="en-US" sz="3200">
                <a:latin typeface="Trebuchet MS" pitchFamily="34" charset="0"/>
              </a:rPr>
              <a:t>Transformation</a:t>
            </a:r>
          </a:p>
        </p:txBody>
      </p:sp>
      <p:graphicFrame>
        <p:nvGraphicFramePr>
          <p:cNvPr id="2286596" name="Group 4"/>
          <p:cNvGraphicFramePr>
            <a:graphicFrameLocks noGrp="1"/>
          </p:cNvGraphicFramePr>
          <p:nvPr>
            <p:ph/>
          </p:nvPr>
        </p:nvGraphicFramePr>
        <p:xfrm>
          <a:off x="0" y="644525"/>
          <a:ext cx="9143999" cy="5943600"/>
        </p:xfrm>
        <a:graphic>
          <a:graphicData uri="http://schemas.openxmlformats.org/drawingml/2006/table">
            <a:tbl>
              <a:tblPr/>
              <a:tblGrid>
                <a:gridCol w="1129552"/>
                <a:gridCol w="1242314"/>
                <a:gridCol w="1173233"/>
                <a:gridCol w="4419958"/>
                <a:gridCol w="1178942"/>
              </a:tblGrid>
              <a:tr h="484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Vision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Area of Focus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Success Metric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Commitment to Action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Verdana" pitchFamily="34" charset="0"/>
                        </a:rPr>
                        <a:t>Status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97E5"/>
                    </a:solidFill>
                  </a:tcPr>
                </a:tc>
              </a:tr>
              <a:tr h="20431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Create a trusting environment where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everyone is valued and empowered. 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Build Community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employee participation in college-wide activities 50%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successful resolution of complaints 50%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Communication outlets will increase by 50%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Provide an annual employee survey to measure satisfaction, needs, and climate in order to have a baseline and measure progress.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Expand schedule of events during work hours including multicultural &amp; community building events.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Create regular employee/family campus event.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Identify options to support employees resolving issues before grievance &amp; formal complaints (example: Campus Conciliation Team).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Develop communications tools to increase outlets, such as student newspaper, website, IM, employee/student portal, handbooks/manuals.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Adopt Diversity Action Council guidelines as Campus Communications Guidelines and introduce them to all campus organizations, employees, and students.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7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Employee Development 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employee participation 50%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opportunities for employee professional growth &amp; recognition 50%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Establish employee participation/opportunity baseline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Continue offering ongoing training and evaluate and initiate new training.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Secure &amp; allocate staff development funding within the college budget.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Provide incentives and access to employees to participate in staff development opportunities.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Expand employee recognition program to include professional and community awards.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Implement a leadership program open to all employees who wish to participate.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Completed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Progress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Transparent Infra-structure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Increase access to clearly written policies &amp; procedures 25%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(Employee survey)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Conduct audit of policies and procedures to evaluate and prioritize areas for development.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College wide communication at all points of decision making process.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Implement open resource allocation process.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 Progress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Competed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jeccdOwner xmlns="bd7ffac6-bcc3-4f4c-a254-f6af76117e54">
      <UserInfo>
        <DisplayName/>
        <AccountId xsi:nil="true"/>
        <AccountType/>
      </UserInfo>
    </sjeccdOwner>
    <TaxCatchAllLabel xmlns="59b7bdba-f2c8-45aa-809f-57bbfd2e30dd"/>
    <IconOverlay xmlns="http://schemas.microsoft.com/sharepoint/v4" xsi:nil="true"/>
    <kc6110bfc9ef43d3aa85f9287f399c79 xmlns="59b7bdba-f2c8-45aa-809f-57bbfd2e30dd">
      <Terms xmlns="http://schemas.microsoft.com/office/infopath/2007/PartnerControls">
        <TermInfo xmlns="http://schemas.microsoft.com/office/infopath/2007/PartnerControls">
          <TermName xmlns="http://schemas.microsoft.com/office/infopath/2007/PartnerControls">IEC and Program Review</TermName>
          <TermId xmlns="http://schemas.microsoft.com/office/infopath/2007/PartnerControls">74305206-45d7-4827-ac5c-55b5d7eef816</TermId>
        </TermInfo>
      </Terms>
    </kc6110bfc9ef43d3aa85f9287f399c79>
    <sjeccdRollupDescription xmlns="bd7ffac6-bcc3-4f4c-a254-f6af76117e54" xsi:nil="true"/>
    <TaxCatchAll xmlns="59b7bdba-f2c8-45aa-809f-57bbfd2e30dd">
      <Value>34</Value>
      <Value>1</Value>
    </TaxCatchAll>
    <k60e436164b54aa196d27635423c1081 xmlns="bd7ffac6-bcc3-4f4c-a254-f6af76117e5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EVC</TermName>
          <TermId xmlns="http://schemas.microsoft.com/office/infopath/2007/PartnerControls">e0724e3f-4a3d-444b-9655-a7b246ec0a0d</TermId>
        </TermInfo>
      </Terms>
    </k60e436164b54aa196d27635423c1081>
    <sjeccdGroup xmlns="59b7bdba-f2c8-45aa-809f-57bbfd2e30dd">2008-2009 Program Review</sjeccdGroup>
    <b6v5 xmlns="d394ab7b-a476-4483-8595-f8818f3c6f3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VC Document – Internal" ma:contentTypeID="0x0101008814C87BFF5DCA46B3CDF34E451A114D010054113A5147591E4C99D5CF3A5C94ED93" ma:contentTypeVersion="14" ma:contentTypeDescription="" ma:contentTypeScope="" ma:versionID="7a48fafe7a59157c030809ed0f97b794">
  <xsd:schema xmlns:xsd="http://www.w3.org/2001/XMLSchema" xmlns:xs="http://www.w3.org/2001/XMLSchema" xmlns:p="http://schemas.microsoft.com/office/2006/metadata/properties" xmlns:ns2="59b7bdba-f2c8-45aa-809f-57bbfd2e30dd" xmlns:ns3="bd7ffac6-bcc3-4f4c-a254-f6af76117e54" xmlns:ns4="http://schemas.microsoft.com/sharepoint/v4" xmlns:ns5="d394ab7b-a476-4483-8595-f8818f3c6f3b" targetNamespace="http://schemas.microsoft.com/office/2006/metadata/properties" ma:root="true" ma:fieldsID="a9b373c7f454b3b4a6e64d7bb5ece86d" ns2:_="" ns3:_="" ns4:_="" ns5:_="">
    <xsd:import namespace="59b7bdba-f2c8-45aa-809f-57bbfd2e30dd"/>
    <xsd:import namespace="bd7ffac6-bcc3-4f4c-a254-f6af76117e54"/>
    <xsd:import namespace="http://schemas.microsoft.com/sharepoint/v4"/>
    <xsd:import namespace="d394ab7b-a476-4483-8595-f8818f3c6f3b"/>
    <xsd:element name="properties">
      <xsd:complexType>
        <xsd:sequence>
          <xsd:element name="documentManagement">
            <xsd:complexType>
              <xsd:all>
                <xsd:element ref="ns2:sjeccdGroup" minOccurs="0"/>
                <xsd:element ref="ns3:sjeccdOwner" minOccurs="0"/>
                <xsd:element ref="ns3:sjeccdRollupDescription" minOccurs="0"/>
                <xsd:element ref="ns2:TaxCatchAll" minOccurs="0"/>
                <xsd:element ref="ns2:TaxCatchAllLabel" minOccurs="0"/>
                <xsd:element ref="ns3:k60e436164b54aa196d27635423c1081" minOccurs="0"/>
                <xsd:element ref="ns2:kc6110bfc9ef43d3aa85f9287f399c79" minOccurs="0"/>
                <xsd:element ref="ns4:IconOverlay" minOccurs="0"/>
                <xsd:element ref="ns5:b6v5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b7bdba-f2c8-45aa-809f-57bbfd2e30dd" elementFormDefault="qualified">
    <xsd:import namespace="http://schemas.microsoft.com/office/2006/documentManagement/types"/>
    <xsd:import namespace="http://schemas.microsoft.com/office/infopath/2007/PartnerControls"/>
    <xsd:element name="sjeccdGroup" ma:index="2" nillable="true" ma:displayName="Group" ma:internalName="sjeccdGroup">
      <xsd:simpleType>
        <xsd:restriction base="dms:Text">
          <xsd:maxLength value="255"/>
        </xsd:restriction>
      </xsd:simpleType>
    </xsd:element>
    <xsd:element name="TaxCatchAll" ma:index="8" nillable="true" ma:displayName="Taxonomy Catch All Column" ma:hidden="true" ma:list="{8f99aee4-a71b-4dc1-8143-ce2cbaeb954e}" ma:internalName="TaxCatchAll" ma:readOnly="false" ma:showField="CatchAllData" ma:web="59b7bdba-f2c8-45aa-809f-57bbfd2e30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8f99aee4-a71b-4dc1-8143-ce2cbaeb954e}" ma:internalName="TaxCatchAllLabel" ma:readOnly="false" ma:showField="CatchAllDataLabel" ma:web="59b7bdba-f2c8-45aa-809f-57bbfd2e30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c6110bfc9ef43d3aa85f9287f399c79" ma:index="15" ma:taxonomy="true" ma:internalName="kc6110bfc9ef43d3aa85f9287f399c79" ma:taxonomyFieldName="sjeccdShowOn" ma:displayName="Show On" ma:readOnly="false" ma:default="" ma:fieldId="{4c6110bf-c9ef-43d3-aa85-f9287f399c79}" ma:taxonomyMulti="true" ma:sspId="e0278837-e986-4e34-88a4-5576576461a7" ma:termSetId="6172037c-5aa4-4684-a242-fa1d07a24c9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7ffac6-bcc3-4f4c-a254-f6af76117e54" elementFormDefault="qualified">
    <xsd:import namespace="http://schemas.microsoft.com/office/2006/documentManagement/types"/>
    <xsd:import namespace="http://schemas.microsoft.com/office/infopath/2007/PartnerControls"/>
    <xsd:element name="sjeccdOwner" ma:index="3" nillable="true" ma:displayName="Owner" ma:list="UserInfo" ma:SharePointGroup="0" ma:internalName="sjeccd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jeccdRollupDescription" ma:index="6" nillable="true" ma:displayName="Rollup Description" ma:internalName="sjeccdRollupDescription">
      <xsd:simpleType>
        <xsd:restriction base="dms:Note">
          <xsd:maxLength value="255"/>
        </xsd:restriction>
      </xsd:simpleType>
    </xsd:element>
    <xsd:element name="k60e436164b54aa196d27635423c1081" ma:index="10" nillable="true" ma:taxonomy="true" ma:internalName="k60e436164b54aa196d27635423c1081" ma:taxonomyFieldName="sjeccdEntity" ma:displayName="Entity" ma:readOnly="false" ma:default="" ma:fieldId="{460e4361-64b5-4aa1-96d2-7635423c1081}" ma:sspId="e0278837-e986-4e34-88a4-5576576461a7" ma:termSetId="9f4feb61-58b3-49a1-9c6c-81571ec8445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4ab7b-a476-4483-8595-f8818f3c6f3b" elementFormDefault="qualified">
    <xsd:import namespace="http://schemas.microsoft.com/office/2006/documentManagement/types"/>
    <xsd:import namespace="http://schemas.microsoft.com/office/infopath/2007/PartnerControls"/>
    <xsd:element name="b6v5" ma:index="18" nillable="true" ma:displayName="Date and Time" ma:internalName="b6v5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2EB98D-1327-4AD6-8F71-99567A581F7C}"/>
</file>

<file path=customXml/itemProps2.xml><?xml version="1.0" encoding="utf-8"?>
<ds:datastoreItem xmlns:ds="http://schemas.openxmlformats.org/officeDocument/2006/customXml" ds:itemID="{CA586174-E426-418E-A3BE-D8E64940DBF8}"/>
</file>

<file path=customXml/itemProps3.xml><?xml version="1.0" encoding="utf-8"?>
<ds:datastoreItem xmlns:ds="http://schemas.openxmlformats.org/officeDocument/2006/customXml" ds:itemID="{751DF3D9-7902-4B58-8266-3EEF055BF54E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913</Words>
  <Application>Microsoft Office PowerPoint</Application>
  <PresentationFormat>On-screen Show (4:3)</PresentationFormat>
  <Paragraphs>168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Verdana</vt:lpstr>
      <vt:lpstr>Trebuchet MS</vt:lpstr>
      <vt:lpstr>Times New Roman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SJECCD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Appendix A</dc:title>
  <dc:creator>promano</dc:creator>
  <cp:lastModifiedBy>lapen</cp:lastModifiedBy>
  <cp:revision>2</cp:revision>
  <dcterms:created xsi:type="dcterms:W3CDTF">2008-05-19T16:06:21Z</dcterms:created>
  <dcterms:modified xsi:type="dcterms:W3CDTF">2009-05-06T00:27:12Z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0x0101008814C87BFF5DCA46B3CDF34E451A114D010054113A5147591E4C99D5CF3A5C94ED93</vt:lpwstr>
  </property>
  <property fmtid="{D5CDD505-2E9C-101B-9397-08002B2CF9AE}" pid="3" name="sjeccdEntity">
    <vt:lpwstr>1;#EVC|e0724e3f-4a3d-444b-9655-a7b246ec0a0d</vt:lpwstr>
  </property>
  <property fmtid="{D5CDD505-2E9C-101B-9397-08002B2CF9AE}" pid="4" name="sjeccdShowOn">
    <vt:lpwstr>34;#IEC and Program Review|74305206-45d7-4827-ac5c-55b5d7eef816</vt:lpwstr>
  </property>
</Properties>
</file>